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7"/>
  </p:notesMasterIdLst>
  <p:sldIdLst>
    <p:sldId id="262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5">
          <p15:clr>
            <a:srgbClr val="A4A3A4"/>
          </p15:clr>
        </p15:guide>
        <p15:guide id="2" pos="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 showGuides="1">
      <p:cViewPr>
        <p:scale>
          <a:sx n="77" d="100"/>
          <a:sy n="77" d="100"/>
        </p:scale>
        <p:origin x="1200" y="-150"/>
      </p:cViewPr>
      <p:guideLst>
        <p:guide orient="horz" pos="1585"/>
        <p:guide pos="3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3502DF96-59B8-4BBA-B760-B047708199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A0BE51B-3B7C-4884-B138-D57674B4304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26CE1C4-8471-4C71-85CB-6542A858C4AF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3E05E280-7146-4ACF-8290-4117915BCF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0EF83788-7B62-420B-ABD9-77661FA94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0E58B61-5515-485A-AF1F-262190CC4D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758374F-1D17-477E-A6E0-BCE9AC065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0D5F57D-0E0B-4EA5-AA2C-B2500D0D756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4E5000A-D02A-4CC0-9B3F-E96B9CCB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BEA32-273D-4797-828A-49B73F4B0D2D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A235654-2F8C-496B-897C-8D3859847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B9496D1-03A3-4B54-8829-49A15251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C7D9C-543E-400D-A166-EC855CE18914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E7C39D-3BEA-494B-AF8A-07A64C1352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2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19BE7A-2FF9-4B7A-9B60-D0D77F11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5CE5-3C77-4CA7-ABE2-809D2DB8B63B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D43511A-CB72-4C97-8DAA-DEEE0048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C4B2903-74B5-45C1-83FC-D6E55891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04724-FF2A-475D-A806-7F92FBA8225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2476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E5197AE-6C0B-475E-A66C-59F5D836F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ABBE9-429C-486F-8C27-555FD56885C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AD549B1-8418-4BF2-B135-71DDD2C3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E9B172-6A93-48EE-9C50-211EA268B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0D442-2A50-4A94-90B9-47C704CBE01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9683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58DC8B-C2B3-44FD-9355-0C62AA3FB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C7514-2585-44C4-863C-E863D91785EB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537FDA-9C21-4F7E-9731-16E0A47C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2E21DAC-7DCE-43DE-8E03-82FC1028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51C88-ED8F-4138-AF4A-E945BB7294B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0657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B9B6C40-5D86-4E38-8993-7C66FE105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B3B5B-AD76-4169-9DA0-2D90D24518C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2E525AB-2549-4409-809B-18D3E6E6E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EAC7A46-D020-48C6-8A0E-02B0C210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32A4A-FF7E-4123-AE50-CABBC6B85E5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9433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0D09F56-156F-4155-9EFF-BAE4D57F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94E73-FE94-4282-B6BA-3F7E9DCD90ED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0D8318C-F625-446C-B606-073DA6DD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1A27403-C1D0-41C1-9631-2A33FF9B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774B9-3BF7-4FD5-B793-38B1AE2A07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6679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E6CB2B6-9D0A-4431-A2F1-B17EC8AB7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B34E7-4CD4-4D8E-832E-7E20A6DBB61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7DC8BD30-B13A-4590-8912-5D935315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53CB6D89-7B61-468F-8E13-0436C34F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9CE10-6A76-4E51-B90C-53D1B399191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846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4B36DC90-1A4C-4ECB-9722-55EA92F0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92FCC-5F0F-4459-B50F-0C87FB8BE0D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2F545E2-2381-4261-9D2E-BB2289998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C55C1F57-B9A8-4DAF-942D-6B5B7698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4755D-08C9-4CD9-8CDD-16E621696D9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9201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1">
            <a:extLst>
              <a:ext uri="{FF2B5EF4-FFF2-40B4-BE49-F238E27FC236}">
                <a16:creationId xmlns:a16="http://schemas.microsoft.com/office/drawing/2014/main" id="{7949FB8E-EDEF-4B57-9941-1569543C8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E668E-BC51-4F99-A450-89313AEC07F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2">
            <a:extLst>
              <a:ext uri="{FF2B5EF4-FFF2-40B4-BE49-F238E27FC236}">
                <a16:creationId xmlns:a16="http://schemas.microsoft.com/office/drawing/2014/main" id="{29935C1C-02E6-4D7E-A41C-16EBAC1B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3">
            <a:extLst>
              <a:ext uri="{FF2B5EF4-FFF2-40B4-BE49-F238E27FC236}">
                <a16:creationId xmlns:a16="http://schemas.microsoft.com/office/drawing/2014/main" id="{6CCDCFFD-2510-4A83-A6C2-78C7B8357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95675-B41D-431E-9F70-546DBAC6980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3160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08D917E-BAC6-4D63-9A67-872D338A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36988-B8BD-40E6-922D-D979D86CD4E1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53F5948-D213-4B42-8266-C622CE38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3764B7F-C1B3-4E90-802A-57AEA81E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DD42C-2DD7-4CEB-A822-CE9201E970B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9644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2B89370-6C59-4526-A937-AAA88677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1032B-C16B-4009-942A-3AD0C85040F1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DB998D4-FF08-463D-9BBE-25FEEF05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F62CA86-58A9-48D6-B624-B0BE79B1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F6755-36B2-4A9C-AFB3-051256C23F0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3297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29F8CB02-9649-48F2-9962-AF9E9CB0F9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A0E5FBCB-02EE-4919-9EF0-AAF996E657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C573640-06A7-42B0-8462-82A9CE279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B4B4065-5AE0-4EAE-B895-7A21EE549B5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F7AA706-AB78-4919-87CB-B1AED906C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70CE678-8040-46A3-976C-81CCAB6B7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DA2D2DE-6A4E-426D-8096-2136E76DC6A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3F1FB10-1FEA-4F59-9B8E-65136109B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360" y="1271631"/>
            <a:ext cx="8326438" cy="1470025"/>
          </a:xfrm>
        </p:spPr>
        <p:txBody>
          <a:bodyPr>
            <a:normAutofit/>
          </a:bodyPr>
          <a:lstStyle/>
          <a:p>
            <a:pPr marL="287338"/>
            <a:r>
              <a:rPr lang="hr-HR" altLang="sr-Latn-RS" sz="2000" dirty="0">
                <a:solidFill>
                  <a:schemeClr val="tx1"/>
                </a:solidFill>
              </a:rPr>
              <a:t>4. SUSTAV DVIJU LINEARNIH JEDNADŽBI S DVJEMA NEPOZNANICAMA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A459FD9C-59C0-4E50-8944-97CA000D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3918" y="2956142"/>
            <a:ext cx="6400800" cy="2845584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4.1. Pojam sustava linearnih jednadžbi s dvije nepoznanice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niOkvir 8">
            <a:extLst>
              <a:ext uri="{FF2B5EF4-FFF2-40B4-BE49-F238E27FC236}">
                <a16:creationId xmlns:a16="http://schemas.microsoft.com/office/drawing/2014/main" id="{E0090678-5C82-4C1F-9609-19C0E42C6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16113"/>
            <a:ext cx="2471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Ne znamo koliko godina ima Ana.</a:t>
            </a:r>
          </a:p>
          <a:p>
            <a:pPr algn="ctr" eaLnBrk="1" hangingPunct="1"/>
            <a:r>
              <a:rPr lang="hr-HR" altLang="sr-Latn-RS"/>
              <a:t>Označimo broj Aninih godina sa </a:t>
            </a:r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/>
              <a:t>.</a:t>
            </a:r>
          </a:p>
        </p:txBody>
      </p:sp>
      <p:sp>
        <p:nvSpPr>
          <p:cNvPr id="8195" name="TekstniOkvir 1">
            <a:extLst>
              <a:ext uri="{FF2B5EF4-FFF2-40B4-BE49-F238E27FC236}">
                <a16:creationId xmlns:a16="http://schemas.microsoft.com/office/drawing/2014/main" id="{8775321B-A5F1-40A0-9198-9141EE9A9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327025"/>
            <a:ext cx="73707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Ana i Paula imaju zajedno 12 godina. Koliko godina imaju Ana i Paula? 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AA060C1A-A7C2-45EE-93DC-4CA6B6E60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1603375"/>
            <a:ext cx="700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Ana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AC302AF-12F9-45BF-9867-94AAE5EF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1603375"/>
            <a:ext cx="8667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Paula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F29F623A-9DC8-4CE0-861B-E4C45C966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150" y="1987550"/>
            <a:ext cx="292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B5CBF5BC-C8E2-4433-A470-19526D235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513" y="1987550"/>
            <a:ext cx="293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3E09A4EC-B7E5-42CF-A156-28C02DAF6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2652713"/>
            <a:ext cx="1208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12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636B2704-D703-4C26-9930-5CA5E4408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1049338"/>
            <a:ext cx="4379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Postavimo jednadžbu iz uvjeta zadatka. 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F1B32A3F-7A9C-4B45-A7E3-FF667FB96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0" y="2676525"/>
            <a:ext cx="2754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Zajedno imaju 12 godina.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D0034D59-54D9-4ECA-A472-D6CE0FF08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3273425"/>
            <a:ext cx="82407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 uvjeta zadatka vidimo da postoji više rješenja. Jednadžba koju smo dobili ima dvije nepoznanice.</a:t>
            </a:r>
          </a:p>
          <a:p>
            <a:pPr eaLnBrk="1" hangingPunct="1"/>
            <a:r>
              <a:rPr lang="hr-HR" altLang="sr-Latn-RS"/>
              <a:t>Moguća rješenja su:</a:t>
            </a:r>
          </a:p>
        </p:txBody>
      </p:sp>
      <p:graphicFrame>
        <p:nvGraphicFramePr>
          <p:cNvPr id="13" name="Tablica 12">
            <a:extLst>
              <a:ext uri="{FF2B5EF4-FFF2-40B4-BE49-F238E27FC236}">
                <a16:creationId xmlns:a16="http://schemas.microsoft.com/office/drawing/2014/main" id="{E9DF545E-A0CA-46D5-9291-A56D53B6F2B3}"/>
              </a:ext>
            </a:extLst>
          </p:cNvPr>
          <p:cNvGraphicFramePr>
            <a:graphicFrameLocks noGrp="1"/>
          </p:cNvGraphicFramePr>
          <p:nvPr/>
        </p:nvGraphicFramePr>
        <p:xfrm>
          <a:off x="519113" y="4557713"/>
          <a:ext cx="7597775" cy="74295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0" name="TekstniOkvir 14">
            <a:extLst>
              <a:ext uri="{FF2B5EF4-FFF2-40B4-BE49-F238E27FC236}">
                <a16:creationId xmlns:a16="http://schemas.microsoft.com/office/drawing/2014/main" id="{8214BB1E-7B90-479F-8F21-9CA5395E4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5802313"/>
            <a:ext cx="3522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Pogledajmo sljedeći zadatak …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5444648D-DBD4-4482-B748-91AE1B371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916113"/>
            <a:ext cx="2471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Ne znamo ni koliko godina ima Paula.</a:t>
            </a:r>
          </a:p>
          <a:p>
            <a:pPr algn="ctr" eaLnBrk="1" hangingPunct="1"/>
            <a:r>
              <a:rPr lang="hr-HR" altLang="sr-Latn-RS"/>
              <a:t>Označimo broj njenih godina sa 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3" grpId="0"/>
      <p:bldP spid="4" grpId="0"/>
      <p:bldP spid="5" grpId="0"/>
      <p:bldP spid="6" grpId="0"/>
      <p:bldP spid="7" grpId="0"/>
      <p:bldP spid="8" grpId="0"/>
      <p:bldP spid="11" grpId="0"/>
      <p:bldP spid="11" grpId="1"/>
      <p:bldP spid="14390" grpId="0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Pravokutnik 1">
            <a:extLst>
              <a:ext uri="{FF2B5EF4-FFF2-40B4-BE49-F238E27FC236}">
                <a16:creationId xmlns:a16="http://schemas.microsoft.com/office/drawing/2014/main" id="{4455E818-9BAE-4C3E-8583-0ABA245F9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239713"/>
            <a:ext cx="8366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Ana i Paula imaju zajedno 12 godina. Kad bi Ana imala duplo manje godina,</a:t>
            </a:r>
          </a:p>
          <a:p>
            <a:pPr eaLnBrk="1" hangingPunct="1"/>
            <a:r>
              <a:rPr lang="hr-HR" altLang="sr-Latn-RS"/>
              <a:t>a Paula duplo više imale bi zajedno 18 godina. Koliko godina imaju Paula i Ana?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46454F3C-74A6-4E85-B3D3-DB0E54B08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958850"/>
            <a:ext cx="700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Ana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4A31C11-7032-42AC-A973-B97A23355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713" y="958850"/>
            <a:ext cx="76835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Paula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738AC4CC-4148-4AFA-A3C1-46F0E922B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1343025"/>
            <a:ext cx="293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4939EA1-E514-4526-A217-C6F72F177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2263" y="1287463"/>
            <a:ext cx="293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6970DDD6-A986-4C8C-8F3E-B9CD77172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1795463"/>
            <a:ext cx="1206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12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DFBC3724-8E4D-4EE8-9534-E4BCD2615C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7100" y="2206625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571320" progId="Equation.DSMT4">
                  <p:embed/>
                </p:oleObj>
              </mc:Choice>
              <mc:Fallback>
                <p:oleObj name="Equation" r:id="rId2" imgW="1333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206625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kstniOkvir 10">
            <a:extLst>
              <a:ext uri="{FF2B5EF4-FFF2-40B4-BE49-F238E27FC236}">
                <a16:creationId xmlns:a16="http://schemas.microsoft.com/office/drawing/2014/main" id="{BC6E6F80-1DD9-47F4-AF7E-BD20D801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332038"/>
            <a:ext cx="2471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Duplo manje od x je 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F146A473-4071-47F1-AE3D-42F1F5AF2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825" y="2192338"/>
            <a:ext cx="24733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Duplo više od </a:t>
            </a:r>
            <a:r>
              <a:rPr lang="hr-HR" altLang="sr-Latn-RS" i="1"/>
              <a:t>y</a:t>
            </a:r>
            <a:r>
              <a:rPr lang="hr-HR" altLang="sr-Latn-RS" b="1" i="1">
                <a:solidFill>
                  <a:srgbClr val="FF0000"/>
                </a:solidFill>
              </a:rPr>
              <a:t> </a:t>
            </a:r>
            <a:r>
              <a:rPr lang="hr-HR" altLang="sr-Latn-RS"/>
              <a:t>je</a:t>
            </a:r>
            <a:r>
              <a:rPr lang="hr-HR" altLang="sr-Latn-RS">
                <a:solidFill>
                  <a:srgbClr val="FF0000"/>
                </a:solidFill>
              </a:rPr>
              <a:t> </a:t>
            </a:r>
          </a:p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2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/>
              <a:t>.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2510B599-968D-4EC9-A4EE-E245D31F1D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2150" y="2701925"/>
          <a:ext cx="36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571320" progId="Equation.DSMT4">
                  <p:embed/>
                </p:oleObj>
              </mc:Choice>
              <mc:Fallback>
                <p:oleObj name="Equation" r:id="rId4" imgW="3682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2701925"/>
                        <a:ext cx="36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0EF1328A-292D-4C9C-8C71-7C8483806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7175" y="2230438"/>
          <a:ext cx="36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571320" progId="Equation.DSMT4">
                  <p:embed/>
                </p:oleObj>
              </mc:Choice>
              <mc:Fallback>
                <p:oleObj name="Equation" r:id="rId6" imgW="3682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2230438"/>
                        <a:ext cx="36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ravokutnik 14">
            <a:extLst>
              <a:ext uri="{FF2B5EF4-FFF2-40B4-BE49-F238E27FC236}">
                <a16:creationId xmlns:a16="http://schemas.microsoft.com/office/drawing/2014/main" id="{E757F6BE-010A-439E-A6C8-A21239BFB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332038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2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endParaRPr lang="hr-HR" altLang="sr-Latn-RS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4611FC5E-8472-448C-95D3-10AB6101C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2606675"/>
            <a:ext cx="2166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zajedno 18 godina</a:t>
            </a:r>
          </a:p>
        </p:txBody>
      </p:sp>
      <p:graphicFrame>
        <p:nvGraphicFramePr>
          <p:cNvPr id="17" name="Tablica 16">
            <a:extLst>
              <a:ext uri="{FF2B5EF4-FFF2-40B4-BE49-F238E27FC236}">
                <a16:creationId xmlns:a16="http://schemas.microsoft.com/office/drawing/2014/main" id="{43340073-E3D0-48C6-8087-CC5F3FB6B39D}"/>
              </a:ext>
            </a:extLst>
          </p:cNvPr>
          <p:cNvGraphicFramePr>
            <a:graphicFrameLocks noGrp="1"/>
          </p:cNvGraphicFramePr>
          <p:nvPr/>
        </p:nvGraphicFramePr>
        <p:xfrm>
          <a:off x="519113" y="3440113"/>
          <a:ext cx="7597775" cy="1114425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ZBROJ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ica 17">
            <a:extLst>
              <a:ext uri="{FF2B5EF4-FFF2-40B4-BE49-F238E27FC236}">
                <a16:creationId xmlns:a16="http://schemas.microsoft.com/office/drawing/2014/main" id="{C21D5035-31FB-4384-BDD9-ED271737ABD1}"/>
              </a:ext>
            </a:extLst>
          </p:cNvPr>
          <p:cNvGraphicFramePr>
            <a:graphicFrameLocks noGrp="1"/>
          </p:cNvGraphicFramePr>
          <p:nvPr/>
        </p:nvGraphicFramePr>
        <p:xfrm>
          <a:off x="519113" y="4959350"/>
          <a:ext cx="7597775" cy="1114425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3.5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4.5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5.5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ZBROJ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ica 18">
            <a:extLst>
              <a:ext uri="{FF2B5EF4-FFF2-40B4-BE49-F238E27FC236}">
                <a16:creationId xmlns:a16="http://schemas.microsoft.com/office/drawing/2014/main" id="{6310B8C1-F54E-40F4-8751-6C0C0373BF6A}"/>
              </a:ext>
            </a:extLst>
          </p:cNvPr>
          <p:cNvGraphicFramePr>
            <a:graphicFrameLocks noGrp="1"/>
          </p:cNvGraphicFramePr>
          <p:nvPr/>
        </p:nvGraphicFramePr>
        <p:xfrm>
          <a:off x="1433513" y="5697538"/>
          <a:ext cx="6683375" cy="371475"/>
        </p:xfrm>
        <a:graphic>
          <a:graphicData uri="http://schemas.openxmlformats.org/drawingml/2006/table">
            <a:tbl>
              <a:tblPr/>
              <a:tblGrid>
                <a:gridCol w="608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80"/>
                        </a:gs>
                        <a:gs pos="50000">
                          <a:srgbClr val="FFFFB3"/>
                        </a:gs>
                        <a:gs pos="100000">
                          <a:srgbClr val="FFFFDA"/>
                        </a:gs>
                      </a:gsLst>
                      <a:lin ang="189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Elipsa 19">
            <a:extLst>
              <a:ext uri="{FF2B5EF4-FFF2-40B4-BE49-F238E27FC236}">
                <a16:creationId xmlns:a16="http://schemas.microsoft.com/office/drawing/2014/main" id="{9016913C-F2D9-40B4-9D33-DD3F91F39FB9}"/>
              </a:ext>
            </a:extLst>
          </p:cNvPr>
          <p:cNvSpPr/>
          <p:nvPr/>
        </p:nvSpPr>
        <p:spPr>
          <a:xfrm>
            <a:off x="3251200" y="3240088"/>
            <a:ext cx="609600" cy="308133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E3539E6C-F86A-4BBB-B7D9-86DA0EF78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6310313"/>
            <a:ext cx="4041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Ana ima 4 godine, a Paula 8 godina.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7171B2DD-1581-436C-A3CC-F1C98A043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59113"/>
            <a:ext cx="2201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 prve jednadžbe: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DA26FB17-FF4B-4A9F-8738-8DC60C241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65650"/>
            <a:ext cx="2201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 druge jednadžbe: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1" grpId="0"/>
      <p:bldP spid="11" grpId="1"/>
      <p:bldP spid="12" grpId="0"/>
      <p:bldP spid="12" grpId="1"/>
      <p:bldP spid="15" grpId="0"/>
      <p:bldP spid="15" grpId="1"/>
      <p:bldP spid="16" grpId="0"/>
      <p:bldP spid="16" grpId="1"/>
      <p:bldP spid="20" grpId="0" animBg="1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aobljeni pravokutnik 29">
            <a:extLst>
              <a:ext uri="{FF2B5EF4-FFF2-40B4-BE49-F238E27FC236}">
                <a16:creationId xmlns:a16="http://schemas.microsoft.com/office/drawing/2014/main" id="{346E9D6B-20BD-4D48-94CF-58869955C52D}"/>
              </a:ext>
            </a:extLst>
          </p:cNvPr>
          <p:cNvSpPr/>
          <p:nvPr/>
        </p:nvSpPr>
        <p:spPr>
          <a:xfrm>
            <a:off x="67733" y="4730044"/>
            <a:ext cx="9008533" cy="1749778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55" name="TekstniOkvir 1">
            <a:extLst>
              <a:ext uri="{FF2B5EF4-FFF2-40B4-BE49-F238E27FC236}">
                <a16:creationId xmlns:a16="http://schemas.microsoft.com/office/drawing/2014/main" id="{62C4225E-9A7D-4A9E-97E4-2A1355BD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779463"/>
            <a:ext cx="1208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12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5C1A55BF-2B69-45E2-83D6-F155ADBA8D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0088" y="1190625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571320" progId="Equation.DSMT4">
                  <p:embed/>
                </p:oleObj>
              </mc:Choice>
              <mc:Fallback>
                <p:oleObj name="Equation" r:id="rId2" imgW="1333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1190625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lipsa 3">
            <a:extLst>
              <a:ext uri="{FF2B5EF4-FFF2-40B4-BE49-F238E27FC236}">
                <a16:creationId xmlns:a16="http://schemas.microsoft.com/office/drawing/2014/main" id="{73B6E19E-87BB-435B-94CA-E89502EDA786}"/>
              </a:ext>
            </a:extLst>
          </p:cNvPr>
          <p:cNvSpPr/>
          <p:nvPr/>
        </p:nvSpPr>
        <p:spPr>
          <a:xfrm>
            <a:off x="2743200" y="620713"/>
            <a:ext cx="2292350" cy="13779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D9F0A5D1-D812-4C0C-A59A-69FA4A2BE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0" y="823913"/>
            <a:ext cx="34194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DVIJU LINEARIH JEDNADŽBI S DVIJE NEPOZNANICE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9818082-C3ED-4DC9-99DD-FA794D2A1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2128838"/>
            <a:ext cx="85121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Uređen par (</a:t>
            </a:r>
            <a:r>
              <a:rPr lang="hr-HR" altLang="sr-Latn-RS">
                <a:solidFill>
                  <a:srgbClr val="0070C0"/>
                </a:solidFill>
              </a:rPr>
              <a:t>4</a:t>
            </a:r>
            <a:r>
              <a:rPr lang="hr-HR" altLang="sr-Latn-RS"/>
              <a:t>, </a:t>
            </a:r>
            <a:r>
              <a:rPr lang="hr-HR" altLang="sr-Latn-RS">
                <a:solidFill>
                  <a:srgbClr val="FF0000"/>
                </a:solidFill>
              </a:rPr>
              <a:t>8</a:t>
            </a:r>
            <a:r>
              <a:rPr lang="hr-HR" altLang="sr-Latn-RS"/>
              <a:t>) je </a:t>
            </a:r>
            <a:r>
              <a:rPr lang="hr-HR" altLang="sr-Latn-RS" b="1"/>
              <a:t>rješenje</a:t>
            </a:r>
            <a:r>
              <a:rPr lang="hr-HR" altLang="sr-Latn-RS"/>
              <a:t> ovog sustava, jer zamjena nepoznanice </a:t>
            </a:r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/>
              <a:t> brojem </a:t>
            </a:r>
            <a:r>
              <a:rPr lang="hr-HR" altLang="sr-Latn-RS" b="1">
                <a:solidFill>
                  <a:srgbClr val="0070C0"/>
                </a:solidFill>
              </a:rPr>
              <a:t>4 </a:t>
            </a:r>
            <a:r>
              <a:rPr lang="hr-HR" altLang="sr-Latn-RS"/>
              <a:t>i zamjena nepoznanice 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/>
              <a:t> brojem </a:t>
            </a:r>
            <a:r>
              <a:rPr lang="hr-HR" altLang="sr-Latn-RS" b="1">
                <a:solidFill>
                  <a:srgbClr val="FF0000"/>
                </a:solidFill>
              </a:rPr>
              <a:t>8</a:t>
            </a:r>
            <a:r>
              <a:rPr lang="hr-HR" altLang="sr-Latn-RS"/>
              <a:t> daje istinite brojčane jednakosti.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2697EE91-877A-4E51-A2CB-BE7E4E68A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2967038"/>
            <a:ext cx="158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4</a:t>
            </a:r>
            <a:r>
              <a:rPr lang="hr-HR" altLang="sr-Latn-RS"/>
              <a:t> + </a:t>
            </a:r>
            <a:r>
              <a:rPr lang="hr-HR" altLang="sr-Latn-RS">
                <a:solidFill>
                  <a:srgbClr val="FF0000"/>
                </a:solidFill>
              </a:rPr>
              <a:t>8</a:t>
            </a:r>
            <a:r>
              <a:rPr lang="hr-HR" altLang="sr-Latn-RS"/>
              <a:t> = 12</a:t>
            </a: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415C0391-8D25-4A77-A2E3-69C9A1F65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3424238"/>
          <a:ext cx="233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571320" progId="Equation.DSMT4">
                  <p:embed/>
                </p:oleObj>
              </mc:Choice>
              <mc:Fallback>
                <p:oleObj name="Equation" r:id="rId4" imgW="233676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3424238"/>
                        <a:ext cx="2336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Pravokutnik 27">
            <a:extLst>
              <a:ext uri="{FF2B5EF4-FFF2-40B4-BE49-F238E27FC236}">
                <a16:creationId xmlns:a16="http://schemas.microsoft.com/office/drawing/2014/main" id="{F465FD31-1718-485C-9F75-3C834D76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841875"/>
            <a:ext cx="8912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Uređeni par (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/>
              <a:t>,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) racionalnih brojeva je </a:t>
            </a:r>
            <a:r>
              <a:rPr lang="hr-HR" altLang="sr-Latn-RS" b="1"/>
              <a:t>rješenje sustava </a:t>
            </a:r>
            <a:r>
              <a:rPr lang="hr-HR" altLang="sr-Latn-RS"/>
              <a:t>ako uvrštavanjem tih brojeva u obje jednadžbe dobivamo točne jednakosti</a:t>
            </a:r>
            <a:r>
              <a:rPr lang="hr-HR" altLang="sr-Latn-RS" b="1"/>
              <a:t>.</a:t>
            </a:r>
          </a:p>
          <a:p>
            <a:pPr eaLnBrk="1" hangingPunct="1"/>
            <a:r>
              <a:rPr lang="hr-HR" altLang="sr-Latn-RS"/>
              <a:t>Često kažemo da uređen par (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/>
              <a:t>,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) </a:t>
            </a:r>
            <a:r>
              <a:rPr lang="hr-HR" altLang="sr-Latn-RS" b="1"/>
              <a:t>zadovoljava </a:t>
            </a:r>
            <a:r>
              <a:rPr lang="hr-HR" altLang="sr-Latn-RS"/>
              <a:t>dani sustav dviju</a:t>
            </a:r>
            <a:r>
              <a:rPr lang="hr-HR" altLang="sr-Latn-RS" b="1"/>
              <a:t> </a:t>
            </a:r>
            <a:r>
              <a:rPr lang="pl-PL" altLang="sr-Latn-RS"/>
              <a:t>linearnih jednadžbi s dvije nepoznanice.</a:t>
            </a:r>
            <a:endParaRPr lang="hr-HR" altLang="sr-Latn-RS"/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875CA6A4-DBF6-444C-87B4-CD7071B29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4176713"/>
            <a:ext cx="1331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Općenito,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kstniOkvir 1">
            <a:extLst>
              <a:ext uri="{FF2B5EF4-FFF2-40B4-BE49-F238E27FC236}">
                <a16:creationId xmlns:a16="http://schemas.microsoft.com/office/drawing/2014/main" id="{D4DEB611-6038-41B9-A214-DE85596A9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792163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 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12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E4BB28F5-A94C-4E34-B034-D0AD7AC8A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1293813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571320" progId="Equation.DSMT4">
                  <p:embed/>
                </p:oleObj>
              </mc:Choice>
              <mc:Fallback>
                <p:oleObj name="Equation" r:id="rId2" imgW="1333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293813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kstniOkvir 3">
            <a:extLst>
              <a:ext uri="{FF2B5EF4-FFF2-40B4-BE49-F238E27FC236}">
                <a16:creationId xmlns:a16="http://schemas.microsoft.com/office/drawing/2014/main" id="{7DECA51E-DB9E-4B02-9144-07DDF1EEF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357188"/>
            <a:ext cx="1276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 sustavu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3341C8D9-4007-4DB1-B4CD-E6AA94A1A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803275"/>
            <a:ext cx="1208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DC4FB02-EF17-416C-B853-5B0C73FC7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803275"/>
            <a:ext cx="120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E17172CA-4889-4B11-96C9-132271A17CFC}"/>
              </a:ext>
            </a:extLst>
          </p:cNvPr>
          <p:cNvSpPr/>
          <p:nvPr/>
        </p:nvSpPr>
        <p:spPr>
          <a:xfrm>
            <a:off x="3206750" y="650875"/>
            <a:ext cx="315913" cy="5429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0FCA0792-877B-4B6D-94E3-EE8270CC0DB6}"/>
              </a:ext>
            </a:extLst>
          </p:cNvPr>
          <p:cNvSpPr/>
          <p:nvPr/>
        </p:nvSpPr>
        <p:spPr>
          <a:xfrm>
            <a:off x="3200400" y="1300163"/>
            <a:ext cx="315913" cy="6159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DFCBA594-B6A1-43ED-8D05-F67A7D44259C}"/>
              </a:ext>
            </a:extLst>
          </p:cNvPr>
          <p:cNvSpPr/>
          <p:nvPr/>
        </p:nvSpPr>
        <p:spPr>
          <a:xfrm>
            <a:off x="3686175" y="657225"/>
            <a:ext cx="315913" cy="541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23525206-E11D-447B-A691-DA5349055EAC}"/>
              </a:ext>
            </a:extLst>
          </p:cNvPr>
          <p:cNvSpPr/>
          <p:nvPr/>
        </p:nvSpPr>
        <p:spPr>
          <a:xfrm>
            <a:off x="3679825" y="1306513"/>
            <a:ext cx="315913" cy="614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01A30D28-A8D8-405F-A386-4800D2E8D4EA}"/>
              </a:ext>
            </a:extLst>
          </p:cNvPr>
          <p:cNvSpPr/>
          <p:nvPr/>
        </p:nvSpPr>
        <p:spPr>
          <a:xfrm>
            <a:off x="4351338" y="646113"/>
            <a:ext cx="315912" cy="54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50F04DF9-06B7-4D4E-B09E-94B722F06761}"/>
              </a:ext>
            </a:extLst>
          </p:cNvPr>
          <p:cNvSpPr/>
          <p:nvPr/>
        </p:nvSpPr>
        <p:spPr>
          <a:xfrm>
            <a:off x="4346575" y="1295400"/>
            <a:ext cx="315913" cy="61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21F98C15-21B2-4D37-AB1D-C8104508F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27647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 i 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0A9D6A87-1522-4969-8B40-7DBE9FBC41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8438" y="2192338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192338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kstniOkvir 14">
            <a:extLst>
              <a:ext uri="{FF2B5EF4-FFF2-40B4-BE49-F238E27FC236}">
                <a16:creationId xmlns:a16="http://schemas.microsoft.com/office/drawing/2014/main" id="{4D0B07C7-0C83-49CA-81BC-078E53DC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050" y="2286000"/>
            <a:ext cx="5194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>
                <a:solidFill>
                  <a:srgbClr val="0070C0"/>
                </a:solidFill>
              </a:rPr>
              <a:t>koeficijenti</a:t>
            </a:r>
            <a:r>
              <a:rPr lang="hr-HR" altLang="sr-Latn-RS" b="1"/>
              <a:t> </a:t>
            </a:r>
            <a:r>
              <a:rPr lang="hr-HR" altLang="sr-Latn-RS"/>
              <a:t>sustava</a:t>
            </a:r>
            <a:r>
              <a:rPr lang="hr-HR" altLang="sr-Latn-RS" b="1"/>
              <a:t> </a:t>
            </a:r>
            <a:r>
              <a:rPr lang="hr-HR" altLang="sr-Latn-RS" b="1">
                <a:solidFill>
                  <a:srgbClr val="0070C0"/>
                </a:solidFill>
              </a:rPr>
              <a:t>uz </a:t>
            </a:r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i="1"/>
              <a:t>.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46D62372-ED20-43B8-AC48-6177C62AA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87972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 i 2 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126E3A9C-ABAD-4B75-824A-019231DE7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913" y="2879725"/>
            <a:ext cx="3832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>
                <a:solidFill>
                  <a:srgbClr val="FF0000"/>
                </a:solidFill>
              </a:rPr>
              <a:t>koeficijenti</a:t>
            </a:r>
            <a:r>
              <a:rPr lang="hr-HR" altLang="sr-Latn-RS" b="1"/>
              <a:t> </a:t>
            </a:r>
            <a:r>
              <a:rPr lang="hr-HR" altLang="sr-Latn-RS"/>
              <a:t>sustava</a:t>
            </a:r>
            <a:r>
              <a:rPr lang="hr-HR" altLang="sr-Latn-RS" b="1"/>
              <a:t> </a:t>
            </a:r>
            <a:r>
              <a:rPr lang="hr-HR" altLang="sr-Latn-RS" b="1">
                <a:solidFill>
                  <a:srgbClr val="FF0000"/>
                </a:solidFill>
              </a:rPr>
              <a:t>uz </a:t>
            </a:r>
            <a:r>
              <a:rPr lang="hr-HR" altLang="sr-Latn-RS" b="1" i="1">
                <a:solidFill>
                  <a:srgbClr val="FF0000"/>
                </a:solidFill>
              </a:rPr>
              <a:t>y.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676A7CE7-B337-44AC-90A1-0D00F681C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3473450"/>
            <a:ext cx="2065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12 i 18 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6B196D08-043C-4D40-9E71-7BD069860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473450"/>
            <a:ext cx="386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/>
              <a:t>slobodni članovi </a:t>
            </a:r>
            <a:r>
              <a:rPr lang="hr-HR" altLang="sr-Latn-RS"/>
              <a:t>sustava</a:t>
            </a:r>
            <a:r>
              <a:rPr lang="hr-HR" altLang="sr-Latn-RS" b="1"/>
              <a:t>.</a:t>
            </a:r>
            <a:endParaRPr lang="hr-HR" altLang="sr-Latn-RS" b="1" i="1"/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D5AFCA0F-1FF5-43CB-ABEF-95CF21264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267200"/>
            <a:ext cx="8658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sustav zapisan u ovakvom obliku kažemo da je zadan u </a:t>
            </a:r>
            <a:r>
              <a:rPr lang="hr-HR" altLang="sr-Latn-RS" b="1"/>
              <a:t>standardnom obliku </a:t>
            </a:r>
            <a:r>
              <a:rPr lang="hr-HR" altLang="sr-Latn-RS"/>
              <a:t>(obje jednadžbe na lijevoj strani imaju nepoznanice, a slobodni članovi se nalaze na desnoj strani jednadžbe. Pri tome iz zadanog sustava odmah možemo pročitati koeficijente uz </a:t>
            </a:r>
            <a:r>
              <a:rPr lang="hr-HR" altLang="sr-Latn-RS" i="1"/>
              <a:t>x</a:t>
            </a:r>
            <a:r>
              <a:rPr lang="hr-HR" altLang="sr-Latn-RS"/>
              <a:t> i </a:t>
            </a:r>
            <a:r>
              <a:rPr lang="hr-HR" altLang="sr-Latn-RS" i="1"/>
              <a:t>y,</a:t>
            </a:r>
            <a:r>
              <a:rPr lang="hr-HR" altLang="sr-Latn-RS"/>
              <a:t> te slobodne članove).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_sustav</Template>
  <TotalTime>3</TotalTime>
  <Words>457</Words>
  <Application>Microsoft Office PowerPoint</Application>
  <PresentationFormat>Prikaz na zaslonu (4:3)</PresentationFormat>
  <Paragraphs>146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Math 7</vt:lpstr>
      <vt:lpstr>Equation</vt:lpstr>
      <vt:lpstr>4. SUSTAV DVIJU LINEARNIH JEDNADŽBI S DVJEMA NEPOZNANICAMA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SUSTAV DVIJU LINEARNIH JEDNADŽBI S DVJEMA NEPOZNANICAMA</dc:title>
  <dc:creator>Jasminka Viljevac</dc:creator>
  <cp:lastModifiedBy>Jasminka Viljevac</cp:lastModifiedBy>
  <cp:revision>1</cp:revision>
  <dcterms:created xsi:type="dcterms:W3CDTF">2021-09-21T08:04:03Z</dcterms:created>
  <dcterms:modified xsi:type="dcterms:W3CDTF">2021-09-21T08:07:35Z</dcterms:modified>
</cp:coreProperties>
</file>